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8" r:id="rId3"/>
    <p:sldId id="257" r:id="rId4"/>
    <p:sldId id="260" r:id="rId5"/>
    <p:sldId id="261" r:id="rId6"/>
    <p:sldId id="259" r:id="rId7"/>
    <p:sldId id="262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7" r:id="rId29"/>
    <p:sldId id="288" r:id="rId30"/>
  </p:sldIdLst>
  <p:sldSz cx="12192000" cy="6858000"/>
  <p:notesSz cx="6858000" cy="9144000"/>
  <p:defaultTextStyle>
    <a:defPPr>
      <a:defRPr lang="ro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45"/>
    <p:restoredTop sz="94656"/>
  </p:normalViewPr>
  <p:slideViewPr>
    <p:cSldViewPr snapToGrid="0" snapToObjects="1">
      <p:cViewPr varScale="1">
        <p:scale>
          <a:sx n="107" d="100"/>
          <a:sy n="107" d="100"/>
        </p:scale>
        <p:origin x="73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3860EB-6A88-9E4C-B56D-877F524CF601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784C1C-E019-DE43-A753-F2B6CFD39FDE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71368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784C1C-E019-DE43-A753-F2B6CFD39FDE}" type="slidenum">
              <a:rPr lang="ro-RO" smtClean="0"/>
              <a:t>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18658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F4A16-2243-A446-83E5-BB8A15DD78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C0E8D2-C1A4-2141-9A80-E67EEEADF2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1C252-D9FA-D845-BE7D-09B06D8BB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30C19B-B5AC-1C4E-8F26-00D1998F1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1FF01-710A-5242-8C02-D4A67E39F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49086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1C502-D8FE-C246-A170-C3B92763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02BF25-FFE0-6241-BD9D-DFAFE95880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6EA09-A665-9E4A-8ABB-11E43D9C62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C93F6-9816-D741-A095-B6072213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4FE97C-4011-E24E-A040-69974ED48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1927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DBFBF7-CCE7-FC45-B4AF-4DC103251D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7DA72F-B9EF-784C-831F-02117F6246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575CC-A1A6-8843-BC88-9E78E1966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F75F50-3CC0-E248-A60F-09C1CBC62E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41B08-0FC2-4147-B00C-D697B9A20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58158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28604-A76E-8E4B-BE1A-64A592E36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2E546-45E2-C748-806D-10C11AFF8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25E9F1-C62F-A54C-B131-E2E647DDF3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BDC83-F7E7-B148-B129-979C42309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37A72-8AD2-0240-A879-A796EF7D4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685989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02123-2A2B-704B-A9B2-7C7959B2B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010E3-0D9F-A049-ABA7-1F824661B3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C6248F-E187-3A46-9D37-D2D8A55ED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BD4253-0FEA-0149-ADEE-345F96BEC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3F6E3B-D881-334F-A177-59BD6086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1450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2423F-7F50-354D-B329-6569B928FB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5B45F-DCC8-2845-9776-F59CB38EA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D401A3-9A11-A94F-BF6A-DDEB4A6561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DAFE44-B9F9-7041-922F-978981057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468D3D-DB0B-1342-9874-F83E8EA64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C645A-521E-514F-A317-47F074CE5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503919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04282-3FEF-3A4B-83F4-6DEC2BCA1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236363-D2BE-7A4B-B97B-B2370013E9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26CAE-710A-1844-AE5A-0069CA5325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3D3F6C-DFFC-1948-8CE0-B44E8E697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28A50B-E8F0-9B4C-A711-97CCB78E84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95A9DEA-FDA7-4041-9CFE-03A8A033B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ED70B1-1C78-C945-976E-D0FC21F6F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51A04C-B5CB-6840-872A-AEE89873C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113026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CD0F8-1EE4-B648-9560-B822E5E0F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AE3BAE-1CFB-FF44-AA5E-92C76C147C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F518B3-E1BB-7F42-AC3C-6AB92CF82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AD0C6D-3023-094C-A61A-61DE16CD4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01780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E65830-5B42-384E-9E4A-8E247163D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F8A0ECB-9175-B542-8E14-D013DDA2F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12999A-023E-1649-8BB7-BA73184D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22945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1AE43-3654-2D47-821A-590C481A7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5502E2-5782-A342-BA79-AB5E1E103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97DC39-1DF2-DE4D-8026-CEF6520D72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4CE63B-DA64-7046-A87A-C8DDA5814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F16D90-E42B-CA4D-8F97-4FDBE5BFA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910D-8E64-5C43-B551-C09B9F271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2476588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22DDC-5DB6-D94F-BCE2-0B249A2BE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B148DD-CF3B-6A43-872D-D6BC1B9B65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13789A-646B-9243-AD58-3C9E8F44FA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8ABE08-C49E-D040-BBDF-AC26DD579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6F97CD-0628-6F4A-8601-D8508446B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F0FD9F-A732-AB45-931F-8415505A6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79004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16E85D-FE5F-4949-A7D3-78EC556D8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D2CF37-A40E-974E-82E5-DAFA53ADD4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93EE9-DBA6-004E-91DC-363FD6CF86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9A71B-A236-9842-B032-874CBB8F1F5F}" type="datetimeFigureOut">
              <a:rPr lang="ro-RO" smtClean="0"/>
              <a:t>15.11.2019</a:t>
            </a:fld>
            <a:endParaRPr lang="ro-R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1F359-71D3-F64C-B612-5F2C14BAC1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3703A-3E72-9D45-8747-8612AA17D1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F0DDF-6B0F-A04C-8F4F-039F983DB7B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39080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F7EF-19BA-B14A-B916-73A1E28D1C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5" y="4522156"/>
            <a:ext cx="5609222" cy="1363215"/>
          </a:xfrm>
        </p:spPr>
        <p:txBody>
          <a:bodyPr anchor="t">
            <a:normAutofit/>
          </a:bodyPr>
          <a:lstStyle/>
          <a:p>
            <a:r>
              <a:rPr lang="ro-RO" sz="4400" dirty="0">
                <a:latin typeface="American Typewriter" panose="02090604020004020304" pitchFamily="18" charset="77"/>
                <a:cs typeface="Times New Roman" panose="02020603050405020304" pitchFamily="18" charset="0"/>
              </a:rPr>
              <a:t>OOP Project</a:t>
            </a:r>
            <a:br>
              <a:rPr lang="ro-RO" sz="4400" dirty="0">
                <a:latin typeface="American Typewriter" panose="02090604020004020304" pitchFamily="18" charset="77"/>
                <a:cs typeface="Times New Roman" panose="02020603050405020304" pitchFamily="18" charset="0"/>
              </a:rPr>
            </a:br>
            <a:r>
              <a:rPr lang="ro-RO" sz="4400" dirty="0">
                <a:latin typeface="American Typewriter" panose="02090604020004020304" pitchFamily="18" charset="77"/>
                <a:cs typeface="Times New Roman" panose="02020603050405020304" pitchFamily="18" charset="0"/>
              </a:rPr>
              <a:t>1</a:t>
            </a:r>
            <a:r>
              <a:rPr lang="ro-RO" sz="4400" baseline="30000" dirty="0">
                <a:latin typeface="American Typewriter" panose="02090604020004020304" pitchFamily="18" charset="77"/>
                <a:cs typeface="Times New Roman" panose="02020603050405020304" pitchFamily="18" charset="0"/>
              </a:rPr>
              <a:t>st </a:t>
            </a:r>
            <a:r>
              <a:rPr lang="ro-RO" sz="4400" dirty="0" err="1">
                <a:latin typeface="American Typewriter" panose="02090604020004020304" pitchFamily="18" charset="77"/>
                <a:cs typeface="Times New Roman" panose="02020603050405020304" pitchFamily="18" charset="0"/>
              </a:rPr>
              <a:t>stage</a:t>
            </a:r>
            <a:endParaRPr lang="ro-RO" sz="4400" dirty="0">
              <a:latin typeface="American Typewriter" panose="02090604020004020304" pitchFamily="18" charset="77"/>
              <a:cs typeface="Times New Roman" panose="02020603050405020304" pitchFamily="18" charset="0"/>
            </a:endParaRPr>
          </a:p>
        </p:txBody>
      </p:sp>
      <p:sp>
        <p:nvSpPr>
          <p:cNvPr id="29" name="Freeform: Shape 17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F93BBCB-FBFD-A74D-B70B-111833DC1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63" y="-105897"/>
            <a:ext cx="3224317" cy="2345690"/>
          </a:xfrm>
          <a:prstGeom prst="rect">
            <a:avLst/>
          </a:prstGeom>
        </p:spPr>
      </p:pic>
      <p:sp>
        <p:nvSpPr>
          <p:cNvPr id="35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43A76-058E-9C49-AC5C-CE72177F4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3437" y="1222747"/>
            <a:ext cx="1921485" cy="18686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FF80B1-C11A-FF4C-BA64-BC3B77D21F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52477" y="2779735"/>
            <a:ext cx="2811266" cy="3748355"/>
          </a:xfrm>
          <a:prstGeom prst="rect">
            <a:avLst/>
          </a:prstGeom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C2B4D4-3FB4-B346-9C12-D2E1F5F18E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3993" y="-4332"/>
            <a:ext cx="3111282" cy="309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733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First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”RLRL”)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33E246A3-B669-D24F-A7D7-457BA10D86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555094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r>
                        <a:rPr lang="ro-RO" dirty="0" err="1"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6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First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”RLRL”)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 Wizard0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Wizard0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 err="1">
                <a:latin typeface="American Typewriter" panose="02090604020004020304" pitchFamily="18" charset="77"/>
              </a:rPr>
              <a:t>Rogue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Backstab</a:t>
            </a:r>
            <a:r>
              <a:rPr lang="ro-RO" dirty="0">
                <a:latin typeface="American Typewriter" panose="02090604020004020304" pitchFamily="18" charset="77"/>
              </a:rPr>
              <a:t> (</a:t>
            </a:r>
            <a:r>
              <a:rPr lang="ro-RO" dirty="0" err="1">
                <a:latin typeface="American Typewriter" panose="02090604020004020304" pitchFamily="18" charset="77"/>
              </a:rPr>
              <a:t>first</a:t>
            </a:r>
            <a:r>
              <a:rPr lang="ro-RO" dirty="0">
                <a:latin typeface="American Typewriter" panose="02090604020004020304" pitchFamily="18" charset="77"/>
              </a:rPr>
              <a:t> hit </a:t>
            </a:r>
            <a:r>
              <a:rPr lang="ro-RO" dirty="0" err="1">
                <a:latin typeface="American Typewriter" panose="02090604020004020304" pitchFamily="18" charset="77"/>
              </a:rPr>
              <a:t>is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critical</a:t>
            </a:r>
            <a:r>
              <a:rPr lang="ro-RO" dirty="0">
                <a:latin typeface="American Typewriter" panose="02090604020004020304" pitchFamily="18" charset="77"/>
              </a:rPr>
              <a:t>)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base_damage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critical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land_bonus</a:t>
            </a:r>
            <a:r>
              <a:rPr lang="ro-RO" dirty="0">
                <a:latin typeface="American Typewriter" panose="02090604020004020304" pitchFamily="18" charset="77"/>
              </a:rPr>
              <a:t>)*</a:t>
            </a:r>
            <a:r>
              <a:rPr lang="ro-RO" dirty="0" err="1">
                <a:latin typeface="American Typewriter" panose="02090604020004020304" pitchFamily="18" charset="77"/>
              </a:rPr>
              <a:t>modifier</a:t>
            </a:r>
            <a:r>
              <a:rPr lang="ro-RO" dirty="0">
                <a:latin typeface="American Typewriter" panose="02090604020004020304" pitchFamily="18" charset="77"/>
              </a:rPr>
              <a:t>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(200*1.5*1.15)*1.25) = 431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Paralysis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base_damage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land_bonus</a:t>
            </a:r>
            <a:r>
              <a:rPr lang="ro-RO" dirty="0">
                <a:latin typeface="American Typewriter" panose="02090604020004020304" pitchFamily="18" charset="77"/>
              </a:rPr>
              <a:t>)*</a:t>
            </a:r>
            <a:r>
              <a:rPr lang="ro-RO" dirty="0" err="1">
                <a:latin typeface="American Typewriter" panose="02090604020004020304" pitchFamily="18" charset="77"/>
              </a:rPr>
              <a:t>modifier</a:t>
            </a:r>
            <a:r>
              <a:rPr lang="ro-RO" dirty="0">
                <a:latin typeface="American Typewriter" panose="02090604020004020304" pitchFamily="18" charset="77"/>
              </a:rPr>
              <a:t>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(40*1.15)*1.25) = 58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6 </a:t>
            </a:r>
            <a:r>
              <a:rPr lang="ro-RO" dirty="0" err="1">
                <a:latin typeface="American Typewriter" panose="02090604020004020304" pitchFamily="18" charset="77"/>
              </a:rPr>
              <a:t>rounds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paralysis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489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without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modifiers</a:t>
            </a:r>
            <a:r>
              <a:rPr lang="ro-RO" dirty="0">
                <a:latin typeface="American Typewriter" panose="02090604020004020304" pitchFamily="18" charset="77"/>
              </a:rPr>
              <a:t> = 345 + 46 = 391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6878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First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”RLRL”)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 Wizard0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Wizard0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Wizard0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-(20% of 20%))*(0.3*600))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- 4%)*180)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(16%*180) = 29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</a:t>
            </a:r>
            <a:r>
              <a:rPr lang="ro-RO" dirty="0" err="1">
                <a:latin typeface="American Typewriter" panose="02090604020004020304" pitchFamily="18" charset="77"/>
              </a:rPr>
              <a:t>damage_taken_without_modifiers</a:t>
            </a:r>
            <a:r>
              <a:rPr lang="ro-RO" dirty="0">
                <a:latin typeface="American Typewriter" panose="02090604020004020304" pitchFamily="18" charset="77"/>
              </a:rPr>
              <a:t>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	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((35%*391)*1.2) = 164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193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629062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First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”RLRL”)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 Wizard0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Wizard1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4268416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First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”RLRL”)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 Wizard0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Wizard2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956768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After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First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407	  0	  200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375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375	  0	  0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CE0C55-CA99-344B-AE27-2ED644375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2003368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3961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Second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Wizard1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22396219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86723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Second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Wizard2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1986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After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Second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407	  0	  200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350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350	  0	  0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CE0C55-CA99-344B-AE27-2ED644375252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3752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Third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Wizard1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7650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67B6B6-C62F-2E42-9088-33C8E7E3B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ro-RO">
                <a:solidFill>
                  <a:srgbClr val="FFFFFF"/>
                </a:solidFill>
                <a:latin typeface="American Typewriter" panose="02090604020004020304" pitchFamily="18" charset="77"/>
              </a:rPr>
              <a:t>Hero Type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4F54A90-28B5-0149-BCEA-BC4429A0D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r>
              <a:rPr lang="ro-RO" sz="32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Wizard</a:t>
            </a:r>
            <a:endParaRPr lang="ro-RO" sz="3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ro-RO" sz="32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Pyromancer</a:t>
            </a:r>
            <a:endParaRPr lang="ro-RO" sz="3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ro-RO" sz="32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Knight</a:t>
            </a:r>
            <a:endParaRPr lang="ro-RO" sz="3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r>
              <a:rPr lang="ro-RO" sz="32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Rogue</a:t>
            </a:r>
            <a:endParaRPr lang="ro-RO" sz="32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745252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Third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Wizard2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38751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After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Third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407	  0	  200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325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325	  0	  0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CE0C55-CA99-344B-AE27-2ED644375252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4661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Fourth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Wizard1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25993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Fourth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”____”)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Wizard1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Wizard2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Wizard2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+(5% of 20%))*(0.3*400))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+ 1%)*120)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(21%*120) = 25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	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25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  <p:graphicFrame>
        <p:nvGraphicFramePr>
          <p:cNvPr id="8" name="Content Placeholder 3">
            <a:extLst>
              <a:ext uri="{FF2B5EF4-FFF2-40B4-BE49-F238E27FC236}">
                <a16:creationId xmlns:a16="http://schemas.microsoft.com/office/drawing/2014/main" id="{12E335D9-8026-E344-9FD1-F49AB3D20148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149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After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Fourth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407	  0	  200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300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300	  0	  0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CE0C55-CA99-344B-AE27-2ED644375252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91311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Fifth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”__U_”)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77451A35-0EB0-6F43-842D-EB571E7E07A4}"/>
              </a:ext>
            </a:extLst>
          </p:cNvPr>
          <p:cNvGraphicFramePr>
            <a:graphicFrameLocks/>
          </p:cNvGraphicFramePr>
          <p:nvPr/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 + 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63262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Fifth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”__U_”)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486415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</a:t>
                      </a: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Wizard1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 err="1">
                <a:latin typeface="American Typewriter" panose="02090604020004020304" pitchFamily="18" charset="77"/>
              </a:rPr>
              <a:t>Rogue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Backstab</a:t>
            </a:r>
            <a:r>
              <a:rPr lang="ro-RO" dirty="0">
                <a:latin typeface="American Typewriter" panose="02090604020004020304" pitchFamily="18" charset="77"/>
              </a:rPr>
              <a:t> (</a:t>
            </a:r>
            <a:r>
              <a:rPr lang="ro-RO" dirty="0" err="1">
                <a:latin typeface="American Typewriter" panose="02090604020004020304" pitchFamily="18" charset="77"/>
              </a:rPr>
              <a:t>second</a:t>
            </a:r>
            <a:r>
              <a:rPr lang="ro-RO" dirty="0">
                <a:latin typeface="American Typewriter" panose="02090604020004020304" pitchFamily="18" charset="77"/>
              </a:rPr>
              <a:t> hit </a:t>
            </a:r>
            <a:r>
              <a:rPr lang="ro-RO" dirty="0" err="1">
                <a:latin typeface="American Typewriter" panose="02090604020004020304" pitchFamily="18" charset="77"/>
              </a:rPr>
              <a:t>is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not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critical</a:t>
            </a:r>
            <a:r>
              <a:rPr lang="ro-RO" dirty="0">
                <a:latin typeface="American Typewriter" panose="02090604020004020304" pitchFamily="18" charset="77"/>
              </a:rPr>
              <a:t>)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base_damage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critical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land_bonus</a:t>
            </a:r>
            <a:r>
              <a:rPr lang="ro-RO" dirty="0">
                <a:latin typeface="American Typewriter" panose="02090604020004020304" pitchFamily="18" charset="77"/>
              </a:rPr>
              <a:t>)*</a:t>
            </a:r>
            <a:r>
              <a:rPr lang="ro-RO" dirty="0" err="1">
                <a:latin typeface="American Typewriter" panose="02090604020004020304" pitchFamily="18" charset="77"/>
              </a:rPr>
              <a:t>modifier</a:t>
            </a:r>
            <a:r>
              <a:rPr lang="ro-RO" dirty="0">
                <a:latin typeface="American Typewriter" panose="02090604020004020304" pitchFamily="18" charset="77"/>
              </a:rPr>
              <a:t>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(200*1*1.15)*1.25) = 288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Paralysis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base_damage</a:t>
            </a:r>
            <a:r>
              <a:rPr lang="ro-RO" dirty="0">
                <a:latin typeface="American Typewriter" panose="02090604020004020304" pitchFamily="18" charset="77"/>
              </a:rPr>
              <a:t>*</a:t>
            </a:r>
            <a:r>
              <a:rPr lang="ro-RO" dirty="0" err="1">
                <a:latin typeface="American Typewriter" panose="02090604020004020304" pitchFamily="18" charset="77"/>
              </a:rPr>
              <a:t>land_bonus</a:t>
            </a:r>
            <a:r>
              <a:rPr lang="ro-RO" dirty="0">
                <a:latin typeface="American Typewriter" panose="02090604020004020304" pitchFamily="18" charset="77"/>
              </a:rPr>
              <a:t>)*</a:t>
            </a:r>
            <a:r>
              <a:rPr lang="ro-RO" dirty="0" err="1">
                <a:latin typeface="American Typewriter" panose="02090604020004020304" pitchFamily="18" charset="77"/>
              </a:rPr>
              <a:t>modifier</a:t>
            </a:r>
            <a:r>
              <a:rPr lang="ro-RO" dirty="0">
                <a:latin typeface="American Typewriter" panose="02090604020004020304" pitchFamily="18" charset="77"/>
              </a:rPr>
              <a:t>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(40*1.15)*1.25) = 58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6 </a:t>
            </a:r>
            <a:r>
              <a:rPr lang="ro-RO" dirty="0" err="1">
                <a:latin typeface="American Typewriter" panose="02090604020004020304" pitchFamily="18" charset="77"/>
              </a:rPr>
              <a:t>rounds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paralysis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346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without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modifiers</a:t>
            </a:r>
            <a:r>
              <a:rPr lang="ro-RO" dirty="0">
                <a:latin typeface="American Typewriter" panose="02090604020004020304" pitchFamily="18" charset="77"/>
              </a:rPr>
              <a:t> = 230 + 46 = 276</a:t>
            </a:r>
          </a:p>
          <a:p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2820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sz="4000" dirty="0" err="1">
                <a:latin typeface="American Typewriter" panose="02090604020004020304" pitchFamily="18" charset="77"/>
              </a:rPr>
              <a:t>Fifth</a:t>
            </a:r>
            <a:r>
              <a:rPr lang="ro-RO" sz="4000" dirty="0"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latin typeface="American Typewriter" panose="02090604020004020304" pitchFamily="18" charset="77"/>
              </a:rPr>
              <a:t>Round</a:t>
            </a:r>
            <a:r>
              <a:rPr lang="ro-RO" sz="4000" dirty="0">
                <a:latin typeface="American Typewriter" panose="02090604020004020304" pitchFamily="18" charset="77"/>
              </a:rPr>
              <a:t> (input ”__U_”)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9577955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 + Wizard1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48639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u="sng" dirty="0" err="1">
                <a:latin typeface="American Typewriter" panose="02090604020004020304" pitchFamily="18" charset="77"/>
              </a:rPr>
              <a:t>Fights</a:t>
            </a:r>
            <a:endParaRPr lang="ro-RO" u="sng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vs</a:t>
            </a:r>
            <a:r>
              <a:rPr lang="ro-RO" dirty="0">
                <a:latin typeface="American Typewriter" panose="02090604020004020304" pitchFamily="18" charset="77"/>
              </a:rPr>
              <a:t> Wizard1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u="sng" dirty="0">
                <a:latin typeface="American Typewriter" panose="02090604020004020304" pitchFamily="18" charset="77"/>
              </a:rPr>
              <a:t>Wizard1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Drain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(</a:t>
            </a:r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min(0.3 * OPPONENT_MAX_HP, 	OPPONENT_CURRENT_HP))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-(20% of 20%))*(0.3*600))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((20% - 4%)*180) =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       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 dirty="0">
                <a:latin typeface="American Typewriter" panose="02090604020004020304" pitchFamily="18" charset="77"/>
              </a:rPr>
              <a:t>(16%*180) = 29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Deflect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 err="1">
                <a:latin typeface="American Typewriter" panose="02090604020004020304" pitchFamily="18" charset="77"/>
              </a:rPr>
              <a:t>percent</a:t>
            </a:r>
            <a:r>
              <a:rPr lang="ro-RO" dirty="0">
                <a:latin typeface="American Typewriter" panose="02090604020004020304" pitchFamily="18" charset="77"/>
              </a:rPr>
              <a:t> * </a:t>
            </a:r>
            <a:r>
              <a:rPr lang="ro-RO" dirty="0" err="1">
                <a:latin typeface="American Typewriter" panose="02090604020004020304" pitchFamily="18" charset="77"/>
              </a:rPr>
              <a:t>damage_taken</a:t>
            </a:r>
            <a:r>
              <a:rPr lang="ro-RO" dirty="0">
                <a:latin typeface="American Typewriter" panose="02090604020004020304" pitchFamily="18" charset="77"/>
              </a:rPr>
              <a:t> = 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	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r>
              <a:rPr lang="ro-RO">
                <a:latin typeface="American Typewriter" panose="02090604020004020304" pitchFamily="18" charset="77"/>
              </a:rPr>
              <a:t>((</a:t>
            </a:r>
            <a:r>
              <a:rPr lang="ro-RO" dirty="0">
                <a:latin typeface="American Typewriter" panose="02090604020004020304" pitchFamily="18" charset="77"/>
              </a:rPr>
              <a:t>35%*276</a:t>
            </a:r>
            <a:r>
              <a:rPr lang="ro-RO">
                <a:latin typeface="American Typewriter" panose="02090604020004020304" pitchFamily="18" charset="77"/>
              </a:rPr>
              <a:t>)*1.2) </a:t>
            </a:r>
            <a:r>
              <a:rPr lang="ro-RO" dirty="0">
                <a:latin typeface="American Typewriter" panose="02090604020004020304" pitchFamily="18" charset="77"/>
              </a:rPr>
              <a:t>= 116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Total </a:t>
            </a:r>
            <a:r>
              <a:rPr lang="ro-RO" dirty="0" err="1">
                <a:latin typeface="American Typewriter" panose="02090604020004020304" pitchFamily="18" charset="77"/>
              </a:rPr>
              <a:t>damage</a:t>
            </a:r>
            <a:r>
              <a:rPr lang="ro-RO" dirty="0">
                <a:latin typeface="American Typewriter" panose="02090604020004020304" pitchFamily="18" charset="77"/>
              </a:rPr>
              <a:t>: 145</a:t>
            </a:r>
            <a:endParaRPr lang="ro-RO" u="sng" dirty="0">
              <a:latin typeface="American Typewriter" panose="02090604020004020304" pitchFamily="18" charset="77"/>
            </a:endParaRPr>
          </a:p>
          <a:p>
            <a:endParaRPr lang="ro-RO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414243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After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Fifth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Round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760	  4	  400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DEAD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300	  0	  0</a:t>
            </a:r>
          </a:p>
          <a:p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    </a:t>
            </a:r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will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have</a:t>
            </a:r>
            <a:r>
              <a:rPr lang="ro-RO" dirty="0">
                <a:latin typeface="American Typewriter" panose="02090604020004020304" pitchFamily="18" charset="77"/>
              </a:rPr>
              <a:t> 200 + 200 XP, </a:t>
            </a:r>
            <a:r>
              <a:rPr lang="ro-RO" dirty="0" err="1">
                <a:latin typeface="American Typewriter" panose="02090604020004020304" pitchFamily="18" charset="77"/>
              </a:rPr>
              <a:t>and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the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up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system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is</a:t>
            </a:r>
            <a:r>
              <a:rPr lang="ro-RO" dirty="0">
                <a:latin typeface="American Typewriter" panose="02090604020004020304" pitchFamily="18" charset="77"/>
              </a:rPr>
              <a:t>: 200 + 50/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endParaRPr lang="ro-RO" dirty="0">
              <a:latin typeface="American Typewriter" panose="02090604020004020304" pitchFamily="18" charset="77"/>
            </a:endParaRPr>
          </a:p>
          <a:p>
            <a:r>
              <a:rPr lang="ro-RO" dirty="0">
                <a:latin typeface="American Typewriter" panose="02090604020004020304" pitchFamily="18" charset="77"/>
              </a:rPr>
              <a:t>=&gt; 400XP = 200 + 4 * 50 =&gt; </a:t>
            </a:r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becomes</a:t>
            </a:r>
            <a:r>
              <a:rPr lang="ro-RO" dirty="0">
                <a:latin typeface="American Typewriter" panose="02090604020004020304" pitchFamily="18" charset="77"/>
              </a:rPr>
              <a:t>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 4.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2CCE0C55-CA99-344B-AE27-2ED64437525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7287260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accent6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 err="1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solidFill>
                          <a:schemeClr val="tx1"/>
                        </a:solidFill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solidFill>
                            <a:schemeClr val="tx1"/>
                          </a:solidFill>
                          <a:latin typeface="American Typewriter" panose="02090604020004020304" pitchFamily="18" charset="77"/>
                        </a:rPr>
                        <a:t>Wizard2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4428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48E29-3164-8949-86D7-0293CE8A8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So</a:t>
            </a: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the</a:t>
            </a: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 output </a:t>
            </a: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will</a:t>
            </a: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be</a:t>
            </a: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:</a:t>
            </a: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R 4 400 760 0 1</a:t>
            </a: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W </a:t>
            </a: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dead</a:t>
            </a:r>
            <a:endParaRPr lang="ro-RO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W </a:t>
            </a:r>
            <a:r>
              <a:rPr lang="ro-RO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dead</a:t>
            </a:r>
            <a:endParaRPr lang="ro-RO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dirty="0">
                <a:solidFill>
                  <a:srgbClr val="000000"/>
                </a:solidFill>
                <a:latin typeface="American Typewriter" panose="02090604020004020304" pitchFamily="18" charset="77"/>
              </a:rPr>
              <a:t>W 0 0 300 1 1</a:t>
            </a:r>
          </a:p>
          <a:p>
            <a:pPr marL="0" indent="0">
              <a:buNone/>
            </a:pPr>
            <a:endParaRPr lang="ro-RO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1733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9425D4AB-CD98-4DD6-9398-3C8961DE0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69" y="0"/>
            <a:ext cx="755293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97818316-E7CB-4E73-AF79-E9CAB873E7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37DB73-3AB7-7144-9212-8699D44AB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79" y="713525"/>
            <a:ext cx="4133690" cy="1454051"/>
          </a:xfrm>
        </p:spPr>
        <p:txBody>
          <a:bodyPr>
            <a:normAutofit/>
          </a:bodyPr>
          <a:lstStyle/>
          <a:p>
            <a:pPr algn="ctr"/>
            <a:r>
              <a:rPr lang="ro-RO" sz="4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Map</a:t>
            </a:r>
            <a:r>
              <a:rPr lang="ro-RO" sz="40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 </a:t>
            </a:r>
            <a:r>
              <a:rPr lang="ro-RO" sz="4000" dirty="0" err="1">
                <a:solidFill>
                  <a:srgbClr val="000000"/>
                </a:solidFill>
                <a:latin typeface="American Typewriter" panose="02090604020004020304" pitchFamily="18" charset="77"/>
              </a:rPr>
              <a:t>Type</a:t>
            </a:r>
            <a:endParaRPr lang="ro-RO" sz="4000" dirty="0">
              <a:solidFill>
                <a:srgbClr val="000000"/>
              </a:solidFill>
              <a:latin typeface="American Typewriter" panose="02090604020004020304" pitchFamily="18" charset="77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8B47C9F-A960-4902-8507-38F18DD3D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6695" y="511733"/>
            <a:ext cx="1857636" cy="185763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2F3403-863E-D94B-AF01-DE6E8EAE1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9635" y="828135"/>
            <a:ext cx="1474369" cy="980454"/>
          </a:xfrm>
          <a:prstGeom prst="rect">
            <a:avLst/>
          </a:prstGeom>
        </p:spPr>
      </p:pic>
      <p:sp>
        <p:nvSpPr>
          <p:cNvPr id="36" name="Content Placeholder 35">
            <a:extLst>
              <a:ext uri="{FF2B5EF4-FFF2-40B4-BE49-F238E27FC236}">
                <a16:creationId xmlns:a16="http://schemas.microsoft.com/office/drawing/2014/main" id="{5F7314FB-ED92-47B9-950E-AFA2678B3E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73243" y="1609355"/>
            <a:ext cx="4133360" cy="3639289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Desert (Wizard)</a:t>
            </a:r>
          </a:p>
          <a:p>
            <a:r>
              <a:rPr lang="en-US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Volcano (Pyromancer)</a:t>
            </a:r>
          </a:p>
          <a:p>
            <a:r>
              <a:rPr lang="en-US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Land (Knight)</a:t>
            </a:r>
          </a:p>
          <a:p>
            <a:r>
              <a:rPr lang="en-US" sz="2400" dirty="0">
                <a:solidFill>
                  <a:srgbClr val="000000"/>
                </a:solidFill>
                <a:latin typeface="American Typewriter" panose="02090604020004020304" pitchFamily="18" charset="77"/>
              </a:rPr>
              <a:t>Woods (Rogue)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D4E15E95-445D-4A45-BC1E-8468CE1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677" y="2933578"/>
            <a:ext cx="2737876" cy="2737876"/>
          </a:xfrm>
          <a:prstGeom prst="ellipse">
            <a:avLst/>
          </a:pr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75">
            <a:extLst>
              <a:ext uri="{FF2B5EF4-FFF2-40B4-BE49-F238E27FC236}">
                <a16:creationId xmlns:a16="http://schemas.microsoft.com/office/drawing/2014/main" id="{133B9781-B73C-44F8-97CB-D1807A63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996" y="-26552"/>
            <a:ext cx="4082004" cy="3428999"/>
          </a:xfrm>
          <a:custGeom>
            <a:avLst/>
            <a:gdLst>
              <a:gd name="connsiteX0" fmla="*/ 350681 w 4082004"/>
              <a:gd name="connsiteY0" fmla="*/ 0 h 3428999"/>
              <a:gd name="connsiteX1" fmla="*/ 4082004 w 4082004"/>
              <a:gd name="connsiteY1" fmla="*/ 0 h 3428999"/>
              <a:gd name="connsiteX2" fmla="*/ 4082004 w 4082004"/>
              <a:gd name="connsiteY2" fmla="*/ 2444823 h 3428999"/>
              <a:gd name="connsiteX3" fmla="*/ 4081788 w 4082004"/>
              <a:gd name="connsiteY3" fmla="*/ 2445178 h 3428999"/>
              <a:gd name="connsiteX4" fmla="*/ 2231442 w 4082004"/>
              <a:gd name="connsiteY4" fmla="*/ 3428999 h 3428999"/>
              <a:gd name="connsiteX5" fmla="*/ 0 w 4082004"/>
              <a:gd name="connsiteY5" fmla="*/ 1197557 h 3428999"/>
              <a:gd name="connsiteX6" fmla="*/ 269323 w 4082004"/>
              <a:gd name="connsiteY6" fmla="*/ 133920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2004" h="3428999">
                <a:moveTo>
                  <a:pt x="350681" y="0"/>
                </a:moveTo>
                <a:lnTo>
                  <a:pt x="4082004" y="0"/>
                </a:lnTo>
                <a:lnTo>
                  <a:pt x="4082004" y="2444823"/>
                </a:lnTo>
                <a:lnTo>
                  <a:pt x="4081788" y="2445178"/>
                </a:lnTo>
                <a:cubicBezTo>
                  <a:pt x="3680782" y="3038745"/>
                  <a:pt x="3001686" y="3428999"/>
                  <a:pt x="2231442" y="3428999"/>
                </a:cubicBezTo>
                <a:cubicBezTo>
                  <a:pt x="999051" y="3428999"/>
                  <a:pt x="0" y="2429948"/>
                  <a:pt x="0" y="1197557"/>
                </a:cubicBezTo>
                <a:cubicBezTo>
                  <a:pt x="0" y="812435"/>
                  <a:pt x="97564" y="450100"/>
                  <a:pt x="269323" y="13392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E9CA7F2-6499-2446-986C-84D2C0858C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815" y="667331"/>
            <a:ext cx="3217333" cy="1408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DB1920-7120-1745-8FF5-C1891377E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483" y="3380010"/>
            <a:ext cx="2306263" cy="1845011"/>
          </a:xfrm>
          <a:prstGeom prst="rect">
            <a:avLst/>
          </a:prstGeom>
        </p:spPr>
      </p:pic>
      <p:sp>
        <p:nvSpPr>
          <p:cNvPr id="49" name="Freeform 79">
            <a:extLst>
              <a:ext uri="{FF2B5EF4-FFF2-40B4-BE49-F238E27FC236}">
                <a16:creationId xmlns:a16="http://schemas.microsoft.com/office/drawing/2014/main" id="{1FCEDCAD-7B1A-4AE2-818E-D93A48758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23618" y="4326947"/>
            <a:ext cx="3068382" cy="2540529"/>
          </a:xfrm>
          <a:custGeom>
            <a:avLst/>
            <a:gdLst>
              <a:gd name="connsiteX0" fmla="*/ 1612418 w 3068382"/>
              <a:gd name="connsiteY0" fmla="*/ 0 h 2540529"/>
              <a:gd name="connsiteX1" fmla="*/ 3030226 w 3068382"/>
              <a:gd name="connsiteY1" fmla="*/ 843844 h 2540529"/>
              <a:gd name="connsiteX2" fmla="*/ 3068382 w 3068382"/>
              <a:gd name="connsiteY2" fmla="*/ 923051 h 2540529"/>
              <a:gd name="connsiteX3" fmla="*/ 3068382 w 3068382"/>
              <a:gd name="connsiteY3" fmla="*/ 2301785 h 2540529"/>
              <a:gd name="connsiteX4" fmla="*/ 3030226 w 3068382"/>
              <a:gd name="connsiteY4" fmla="*/ 2380992 h 2540529"/>
              <a:gd name="connsiteX5" fmla="*/ 2949460 w 3068382"/>
              <a:gd name="connsiteY5" fmla="*/ 2513937 h 2540529"/>
              <a:gd name="connsiteX6" fmla="*/ 2929575 w 3068382"/>
              <a:gd name="connsiteY6" fmla="*/ 2540529 h 2540529"/>
              <a:gd name="connsiteX7" fmla="*/ 295261 w 3068382"/>
              <a:gd name="connsiteY7" fmla="*/ 2540529 h 2540529"/>
              <a:gd name="connsiteX8" fmla="*/ 275376 w 3068382"/>
              <a:gd name="connsiteY8" fmla="*/ 2513937 h 2540529"/>
              <a:gd name="connsiteX9" fmla="*/ 0 w 3068382"/>
              <a:gd name="connsiteY9" fmla="*/ 1612418 h 2540529"/>
              <a:gd name="connsiteX10" fmla="*/ 1612418 w 3068382"/>
              <a:gd name="connsiteY10" fmla="*/ 0 h 2540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068382" h="2540529">
                <a:moveTo>
                  <a:pt x="1612418" y="0"/>
                </a:moveTo>
                <a:cubicBezTo>
                  <a:pt x="2224646" y="0"/>
                  <a:pt x="2757180" y="341213"/>
                  <a:pt x="3030226" y="843844"/>
                </a:cubicBezTo>
                <a:lnTo>
                  <a:pt x="3068382" y="923051"/>
                </a:lnTo>
                <a:lnTo>
                  <a:pt x="3068382" y="2301785"/>
                </a:lnTo>
                <a:lnTo>
                  <a:pt x="3030226" y="2380992"/>
                </a:lnTo>
                <a:cubicBezTo>
                  <a:pt x="3005403" y="2426686"/>
                  <a:pt x="2978437" y="2471046"/>
                  <a:pt x="2949460" y="2513937"/>
                </a:cubicBezTo>
                <a:lnTo>
                  <a:pt x="2929575" y="2540529"/>
                </a:lnTo>
                <a:lnTo>
                  <a:pt x="295261" y="2540529"/>
                </a:lnTo>
                <a:lnTo>
                  <a:pt x="275376" y="2513937"/>
                </a:lnTo>
                <a:cubicBezTo>
                  <a:pt x="101518" y="2256593"/>
                  <a:pt x="0" y="1946361"/>
                  <a:pt x="0" y="1612418"/>
                </a:cubicBezTo>
                <a:cubicBezTo>
                  <a:pt x="0" y="721904"/>
                  <a:pt x="721904" y="0"/>
                  <a:pt x="1612418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C59E3FF5-EDB5-D442-BF83-76885F0CCE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8477" y="5164758"/>
            <a:ext cx="3244536" cy="1184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1129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614A5-C673-5D4B-9811-1B2FAFE3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o-RO" dirty="0" err="1">
                <a:latin typeface="American Typewriter" panose="02090604020004020304" pitchFamily="18" charset="77"/>
              </a:rPr>
              <a:t>Wizard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52C9FD-4507-B649-8042-C35CA8A069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68" r="18298" b="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D4D9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AC26A78-999C-43EA-99C7-F46697313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419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HP: 400 initial, +30/level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10% bonus on Desert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US" sz="2000" b="1" dirty="0">
                <a:latin typeface="American Typewriter" panose="02090604020004020304" pitchFamily="18" charset="77"/>
              </a:rPr>
              <a:t>    Abilities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Drain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percent: 20%, +5%/level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damage = percent * min(0.3 * OPPONENT_MAX_HP, 	OPPONENT_CURRENT_HP)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-20%, Knight +20%, Pyromancer -10%, Wizard +5%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Deflect </a:t>
            </a:r>
            <a:r>
              <a:rPr lang="en-US" sz="1600" dirty="0">
                <a:latin typeface="American Typewriter" panose="02090604020004020304" pitchFamily="18" charset="77"/>
              </a:rPr>
              <a:t>(no effect on wizards)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percent: 35%, +2%/level, up to 70%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+20%, Knight +40%, Pyromancer +30%</a:t>
            </a:r>
          </a:p>
          <a:p>
            <a:pPr lvl="1"/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967225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80478-3898-3349-BD81-ACEB22F76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o-RO" dirty="0" err="1">
                <a:latin typeface="American Typewriter" panose="02090604020004020304" pitchFamily="18" charset="77"/>
              </a:rPr>
              <a:t>Pyromancer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612756-DC55-6244-84DE-4245FE881D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9" r="9766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5440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3C5A5E4-B60D-4D14-95B4-2F7E4A1E5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419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HP: 500 initial, +50/level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25% bonus on Volcanic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US" sz="2000" b="1" dirty="0">
                <a:latin typeface="American Typewriter" panose="02090604020004020304" pitchFamily="18" charset="77"/>
              </a:rPr>
              <a:t>    Abilities</a:t>
            </a:r>
          </a:p>
          <a:p>
            <a:r>
              <a:rPr lang="en-US" sz="2000" dirty="0" err="1">
                <a:latin typeface="American Typewriter" panose="02090604020004020304" pitchFamily="18" charset="77"/>
              </a:rPr>
              <a:t>Fireblast</a:t>
            </a:r>
            <a:endParaRPr lang="en-US" sz="2000" dirty="0">
              <a:latin typeface="American Typewriter" panose="02090604020004020304" pitchFamily="18" charset="77"/>
            </a:endParaRP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Damage: 350, +50/level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-20%, Knight +20%, Pyromancer -10%, Wizard +5%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Ignite </a:t>
            </a:r>
            <a:r>
              <a:rPr lang="en-US" sz="1600" dirty="0">
                <a:latin typeface="American Typewriter" panose="02090604020004020304" pitchFamily="18" charset="77"/>
              </a:rPr>
              <a:t>(damage now and over next 2 rounds)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base damage: 150, +20/level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50 damage/round, +30/level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-20%, Knight +20%, Pyromancer -10%, Wizard +5%</a:t>
            </a:r>
          </a:p>
          <a:p>
            <a:pPr marL="457200" lvl="1" indent="0">
              <a:buNone/>
            </a:pPr>
            <a:endParaRPr lang="en-US" sz="1600" dirty="0">
              <a:latin typeface="American Typewriter" panose="02090604020004020304" pitchFamily="18" charset="77"/>
            </a:endParaRPr>
          </a:p>
          <a:p>
            <a:pPr lvl="1"/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43444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9D97-5FE8-964B-8FFD-FC6B913E1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o-RO" dirty="0" err="1">
                <a:latin typeface="American Typewriter" panose="02090604020004020304" pitchFamily="18" charset="77"/>
              </a:rPr>
              <a:t>Knight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CB9163-7428-D647-9805-7358EF21BD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2" r="6923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5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F7A3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CE1CB5F-98DE-4F6B-A900-B7B4CBFCF3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419599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HP: 900 initial, +80/level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15% bonus on Land</a:t>
            </a:r>
          </a:p>
          <a:p>
            <a:pPr marL="0" indent="0">
              <a:buNone/>
            </a:pPr>
            <a:endParaRPr lang="en-US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US" sz="2000" b="1" dirty="0">
                <a:latin typeface="American Typewriter" panose="02090604020004020304" pitchFamily="18" charset="77"/>
              </a:rPr>
              <a:t>    Abilities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Execute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base damage:200, +30/level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HP limit 20% * opponent’s max HP at current level</a:t>
            </a:r>
          </a:p>
          <a:p>
            <a:pPr marL="457200" lvl="1" indent="0">
              <a:buNone/>
            </a:pPr>
            <a:r>
              <a:rPr lang="en-US" sz="1600" dirty="0">
                <a:latin typeface="American Typewriter" panose="02090604020004020304" pitchFamily="18" charset="77"/>
              </a:rPr>
              <a:t>	+1%/level, up to 40%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+15%, Knight +0%, Pyromancer +10%, Wizard -20%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Slam (stun)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base damage: 100 base damage. +40 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-20%, Knight +20%, Pyromancer -10%, Wizard +5%</a:t>
            </a:r>
          </a:p>
          <a:p>
            <a:pPr lvl="1"/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86001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AF602-1949-324A-9F6C-858E8F9B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endParaRPr lang="ro-RO" dirty="0">
              <a:latin typeface="American Typewriter" panose="02090604020004020304" pitchFamily="18" charset="77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966D47-A9C2-A740-81EB-689A103F46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97" r="1874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B6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2457CF-11AC-4EDE-9ADD-26D0F8A2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4419600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merican Typewriter" panose="02090604020004020304" pitchFamily="18" charset="77"/>
              </a:rPr>
              <a:t>HP : 600 initial, +40 /level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15% bonus on Woods</a:t>
            </a:r>
          </a:p>
          <a:p>
            <a:endParaRPr lang="en-US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en-US" sz="2000" dirty="0">
                <a:latin typeface="American Typewriter" panose="02090604020004020304" pitchFamily="18" charset="77"/>
              </a:rPr>
              <a:t>    </a:t>
            </a:r>
            <a:r>
              <a:rPr lang="en-US" sz="2000" b="1" dirty="0">
                <a:latin typeface="American Typewriter" panose="02090604020004020304" pitchFamily="18" charset="77"/>
              </a:rPr>
              <a:t>Abilities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Backstab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base damage: 200, +20 dmg 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once at three hits has 1.5*damage if on Woods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Rogue +20%, Knight -10%, Pyromancer +25%, Wizard +25%</a:t>
            </a:r>
          </a:p>
          <a:p>
            <a:r>
              <a:rPr lang="en-US" sz="2000" dirty="0">
                <a:latin typeface="American Typewriter" panose="02090604020004020304" pitchFamily="18" charset="77"/>
              </a:rPr>
              <a:t>Paralysis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damage/round: 40, +10/level</a:t>
            </a:r>
          </a:p>
          <a:p>
            <a:pPr lvl="1"/>
            <a:r>
              <a:rPr lang="en-US" sz="1600" dirty="0">
                <a:latin typeface="American Typewriter" panose="02090604020004020304" pitchFamily="18" charset="77"/>
              </a:rPr>
              <a:t>no. rounds 3 (6 if on Woods when hit)</a:t>
            </a:r>
          </a:p>
          <a:p>
            <a:pPr lvl="1"/>
            <a:endParaRPr lang="en-US" sz="16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59398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1CE69E-F788-4142-B2D6-9D266A35C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Example</a:t>
            </a:r>
            <a:br>
              <a:rPr lang="en-US" sz="4800" kern="1200" dirty="0">
                <a:solidFill>
                  <a:srgbClr val="FFFFFF"/>
                </a:solidFill>
                <a:latin typeface="American Typewriter" panose="02090604020004020304" pitchFamily="18" charset="77"/>
              </a:rPr>
            </a:br>
            <a:r>
              <a:rPr lang="en-US" sz="4800" kern="1200" dirty="0">
                <a:solidFill>
                  <a:srgbClr val="FFFFFF"/>
                </a:solidFill>
                <a:latin typeface="American Typewriter" panose="02090604020004020304" pitchFamily="18" charset="77"/>
              </a:rPr>
              <a:t>3x3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28361EE-99E0-7D42-84E8-30B1DA7F5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1203" y="182520"/>
            <a:ext cx="6633913" cy="63182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ro-RO" sz="2000" u="sng" dirty="0">
                <a:latin typeface="American Typewriter" panose="02090604020004020304" pitchFamily="18" charset="77"/>
              </a:rPr>
              <a:t>Input:					                Output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3 3					    </a:t>
            </a:r>
            <a:r>
              <a:rPr lang="ro-RO" sz="2000" dirty="0"/>
              <a:t>R 4 400 760 0 1</a:t>
            </a:r>
            <a:endParaRPr lang="ro-RO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WWW					    </a:t>
            </a:r>
            <a:r>
              <a:rPr lang="ro-RO" sz="2000" dirty="0"/>
              <a:t>W </a:t>
            </a:r>
            <a:r>
              <a:rPr lang="ro-RO" sz="2000" dirty="0" err="1"/>
              <a:t>dead</a:t>
            </a:r>
            <a:endParaRPr lang="ro-RO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WWW					    </a:t>
            </a:r>
            <a:r>
              <a:rPr lang="ro-RO" sz="2000" dirty="0"/>
              <a:t>W </a:t>
            </a:r>
            <a:r>
              <a:rPr lang="ro-RO" sz="2000" dirty="0" err="1"/>
              <a:t>dead</a:t>
            </a:r>
            <a:endParaRPr lang="ro-RO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WWW					    </a:t>
            </a:r>
            <a:r>
              <a:rPr lang="ro-RO" sz="2000" dirty="0"/>
              <a:t>W 0 0 300 1 1</a:t>
            </a:r>
            <a:endParaRPr lang="ro-RO" sz="2000" dirty="0">
              <a:latin typeface="American Typewriter" panose="02090604020004020304" pitchFamily="18" charset="77"/>
            </a:endParaRP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4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R 0 0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 0 2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 1 0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W 1 2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5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RLRL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____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____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____</a:t>
            </a:r>
          </a:p>
          <a:p>
            <a:pPr marL="0" indent="0">
              <a:buNone/>
            </a:pPr>
            <a:r>
              <a:rPr lang="ro-RO" sz="2000" dirty="0">
                <a:latin typeface="American Typewriter" panose="02090604020004020304" pitchFamily="18" charset="77"/>
              </a:rPr>
              <a:t>__U_</a:t>
            </a:r>
          </a:p>
          <a:p>
            <a:endParaRPr lang="ro-RO" sz="2000" dirty="0">
              <a:latin typeface="American Typewriter" panose="02090604020004020304" pitchFamily="18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993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D7BF3-675F-A44F-81DA-112D3ACD8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latin typeface="American Typewriter" panose="02090604020004020304" pitchFamily="18" charset="77"/>
              </a:rPr>
              <a:t>Initial</a:t>
            </a:r>
            <a:r>
              <a:rPr lang="ro-RO" dirty="0">
                <a:latin typeface="American Typewriter" panose="02090604020004020304" pitchFamily="18" charset="77"/>
              </a:rPr>
              <a:t> State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D224639-CA64-564F-8634-A909A0BB9C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42018662"/>
              </p:ext>
            </p:extLst>
          </p:nvPr>
        </p:nvGraphicFramePr>
        <p:xfrm>
          <a:off x="838200" y="1825625"/>
          <a:ext cx="4953000" cy="29931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51000">
                  <a:extLst>
                    <a:ext uri="{9D8B030D-6E8A-4147-A177-3AD203B41FA5}">
                      <a16:colId xmlns:a16="http://schemas.microsoft.com/office/drawing/2014/main" val="2375540319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2396013922"/>
                    </a:ext>
                  </a:extLst>
                </a:gridCol>
                <a:gridCol w="1651000">
                  <a:extLst>
                    <a:ext uri="{9D8B030D-6E8A-4147-A177-3AD203B41FA5}">
                      <a16:colId xmlns:a16="http://schemas.microsoft.com/office/drawing/2014/main" val="1851693306"/>
                    </a:ext>
                  </a:extLst>
                </a:gridCol>
              </a:tblGrid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br>
                        <a:rPr lang="ro-RO" dirty="0">
                          <a:latin typeface="American Typewriter" panose="02090604020004020304" pitchFamily="18" charset="77"/>
                        </a:rPr>
                      </a:br>
                      <a:r>
                        <a:rPr lang="ro-RO" dirty="0" err="1">
                          <a:latin typeface="American Typewriter" panose="02090604020004020304" pitchFamily="18" charset="77"/>
                        </a:rPr>
                        <a:t>Rogue</a:t>
                      </a:r>
                      <a:endParaRPr lang="ro-RO" dirty="0">
                        <a:latin typeface="American Typewriter" panose="02090604020004020304" pitchFamily="18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907299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  <a:p>
                      <a:endParaRPr lang="ro-RO" dirty="0">
                        <a:latin typeface="American Typewriter" panose="02090604020004020304" pitchFamily="18" charset="77"/>
                      </a:endParaRPr>
                    </a:p>
                    <a:p>
                      <a:r>
                        <a:rPr lang="ro-RO" dirty="0">
                          <a:latin typeface="American Typewriter" panose="02090604020004020304" pitchFamily="18" charset="77"/>
                        </a:rPr>
                        <a:t>Wizard2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760326"/>
                  </a:ext>
                </a:extLst>
              </a:tr>
              <a:tr h="997706"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solidFill>
                            <a:schemeClr val="accent6"/>
                          </a:solidFill>
                          <a:latin typeface="American Typewriter" panose="02090604020004020304" pitchFamily="18" charset="77"/>
                        </a:rPr>
                        <a:t>WOODS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524219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A9455D6-02FF-354D-91C8-62B5A351010B}"/>
              </a:ext>
            </a:extLst>
          </p:cNvPr>
          <p:cNvSpPr txBox="1"/>
          <p:nvPr/>
        </p:nvSpPr>
        <p:spPr>
          <a:xfrm>
            <a:off x="6400802" y="1825625"/>
            <a:ext cx="5283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latin typeface="American Typewriter" panose="02090604020004020304" pitchFamily="18" charset="77"/>
              </a:rPr>
              <a:t>	  HP	  </a:t>
            </a:r>
            <a:r>
              <a:rPr lang="ro-RO" dirty="0" err="1">
                <a:latin typeface="American Typewriter" panose="02090604020004020304" pitchFamily="18" charset="77"/>
              </a:rPr>
              <a:t>Level</a:t>
            </a:r>
            <a:r>
              <a:rPr lang="ro-RO" dirty="0">
                <a:latin typeface="American Typewriter" panose="02090604020004020304" pitchFamily="18" charset="77"/>
              </a:rPr>
              <a:t>	  XP</a:t>
            </a:r>
          </a:p>
          <a:p>
            <a:r>
              <a:rPr lang="ro-RO" dirty="0" err="1">
                <a:latin typeface="American Typewriter" panose="02090604020004020304" pitchFamily="18" charset="77"/>
              </a:rPr>
              <a:t>Rogue</a:t>
            </a:r>
            <a:r>
              <a:rPr lang="ro-RO" dirty="0">
                <a:latin typeface="American Typewriter" panose="02090604020004020304" pitchFamily="18" charset="77"/>
              </a:rPr>
              <a:t>	  600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Wizard0  400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Wizard1  400	  0	  0</a:t>
            </a:r>
          </a:p>
          <a:p>
            <a:r>
              <a:rPr lang="ro-RO" dirty="0">
                <a:latin typeface="American Typewriter" panose="02090604020004020304" pitchFamily="18" charset="77"/>
              </a:rPr>
              <a:t>Wizard2  400	  0	  0</a:t>
            </a:r>
          </a:p>
        </p:txBody>
      </p:sp>
    </p:spTree>
    <p:extLst>
      <p:ext uri="{BB962C8B-B14F-4D97-AF65-F5344CB8AC3E}">
        <p14:creationId xmlns:p14="http://schemas.microsoft.com/office/powerpoint/2010/main" val="4167983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2031</Words>
  <Application>Microsoft Macintosh PowerPoint</Application>
  <PresentationFormat>Widescreen</PresentationFormat>
  <Paragraphs>564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American Typewriter</vt:lpstr>
      <vt:lpstr>Arial</vt:lpstr>
      <vt:lpstr>Calibri</vt:lpstr>
      <vt:lpstr>Calibri Light</vt:lpstr>
      <vt:lpstr>Office Theme</vt:lpstr>
      <vt:lpstr>OOP Project 1st stage</vt:lpstr>
      <vt:lpstr>Hero Type</vt:lpstr>
      <vt:lpstr>Map Type</vt:lpstr>
      <vt:lpstr>Wizard</vt:lpstr>
      <vt:lpstr>Pyromancer</vt:lpstr>
      <vt:lpstr>Knight</vt:lpstr>
      <vt:lpstr>Rogue</vt:lpstr>
      <vt:lpstr>Example 3x3</vt:lpstr>
      <vt:lpstr>Initial State</vt:lpstr>
      <vt:lpstr>First Round (input ”RLRL”)</vt:lpstr>
      <vt:lpstr>First Round (input ”RLRL”)</vt:lpstr>
      <vt:lpstr>First Round (input ”RLRL”)</vt:lpstr>
      <vt:lpstr>First Round (input ”RLRL”)</vt:lpstr>
      <vt:lpstr>First Round (input ”RLRL”)</vt:lpstr>
      <vt:lpstr>After First Round</vt:lpstr>
      <vt:lpstr>Second Round (input ”____”)</vt:lpstr>
      <vt:lpstr>Second Round (input ”____”)</vt:lpstr>
      <vt:lpstr>After Second Round</vt:lpstr>
      <vt:lpstr>Third Round (input ”____”)</vt:lpstr>
      <vt:lpstr>Third Round (input ”____”)</vt:lpstr>
      <vt:lpstr>After Third Round</vt:lpstr>
      <vt:lpstr>Fourth Round (input ”____”)</vt:lpstr>
      <vt:lpstr>Fourth Round (input ”____”)</vt:lpstr>
      <vt:lpstr>After Fourth Round</vt:lpstr>
      <vt:lpstr>Fifth Round (input ”__U_”)</vt:lpstr>
      <vt:lpstr>Fifth Round (input ”__U_”)</vt:lpstr>
      <vt:lpstr>Fifth Round (input ”__U_”)</vt:lpstr>
      <vt:lpstr>After Fifth Round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OOP Project 1st stage</dc:title>
  <dc:creator>Bogdan-Cristian FIRUŢI (87529)</dc:creator>
  <cp:lastModifiedBy>Bogdan-Cristian FIRUŢI (87529)</cp:lastModifiedBy>
  <cp:revision>16</cp:revision>
  <dcterms:created xsi:type="dcterms:W3CDTF">2019-11-14T20:53:05Z</dcterms:created>
  <dcterms:modified xsi:type="dcterms:W3CDTF">2019-11-15T14:55:42Z</dcterms:modified>
</cp:coreProperties>
</file>